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492" r:id="rId3"/>
    <p:sldId id="425" r:id="rId4"/>
    <p:sldId id="491" r:id="rId5"/>
    <p:sldId id="508" r:id="rId6"/>
    <p:sldId id="509" r:id="rId7"/>
    <p:sldId id="506" r:id="rId8"/>
    <p:sldId id="510" r:id="rId9"/>
    <p:sldId id="511" r:id="rId10"/>
    <p:sldId id="512" r:id="rId11"/>
    <p:sldId id="514" r:id="rId12"/>
    <p:sldId id="513" r:id="rId13"/>
    <p:sldId id="515" r:id="rId14"/>
    <p:sldId id="517" r:id="rId15"/>
    <p:sldId id="518" r:id="rId16"/>
    <p:sldId id="519" r:id="rId17"/>
    <p:sldId id="520" r:id="rId18"/>
    <p:sldId id="521" r:id="rId19"/>
    <p:sldId id="523" r:id="rId20"/>
    <p:sldId id="525" r:id="rId21"/>
    <p:sldId id="522" r:id="rId22"/>
    <p:sldId id="516" r:id="rId23"/>
    <p:sldId id="526" r:id="rId24"/>
    <p:sldId id="527" r:id="rId25"/>
    <p:sldId id="528" r:id="rId26"/>
    <p:sldId id="529" r:id="rId27"/>
    <p:sldId id="530" r:id="rId28"/>
    <p:sldId id="531" r:id="rId29"/>
    <p:sldId id="493" r:id="rId30"/>
  </p:sldIdLst>
  <p:sldSz cx="9906000" cy="6858000" type="A4"/>
  <p:notesSz cx="6858000" cy="9144000"/>
  <p:embeddedFontLs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맑은 고딕" pitchFamily="50" charset="-127"/>
      <p:regular r:id="rId35"/>
      <p:bold r:id="rId36"/>
    </p:embeddedFont>
    <p:embeddedFont>
      <p:font typeface="Calibri Light" pitchFamily="34" charset="0"/>
      <p:regular r:id="rId37"/>
      <p: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81"/>
    <a:srgbClr val="2D4B2B"/>
    <a:srgbClr val="3D643A"/>
    <a:srgbClr val="1D301C"/>
    <a:srgbClr val="FBB3BF"/>
    <a:srgbClr val="F995A6"/>
    <a:srgbClr val="664E59"/>
    <a:srgbClr val="896977"/>
    <a:srgbClr val="55414A"/>
    <a:srgbClr val="F5516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9561" autoAdjust="0"/>
  </p:normalViewPr>
  <p:slideViewPr>
    <p:cSldViewPr snapToGrid="0">
      <p:cViewPr varScale="1">
        <p:scale>
          <a:sx n="67" d="100"/>
          <a:sy n="67" d="100"/>
        </p:scale>
        <p:origin x="-96" y="-11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sz="28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sz="2800" spc="-15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2014301014</a:t>
            </a:r>
          </a:p>
          <a:p>
            <a:pPr algn="r"/>
            <a:r>
              <a:rPr lang="ko-KR" altLang="en-US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김범준</a:t>
            </a:r>
            <a:endParaRPr lang="en-US" altLang="ko-KR" sz="1500" spc="-150" dirty="0" smtClean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679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2000~ 2020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월간차트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TOP 100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</a:p>
        </p:txBody>
      </p:sp>
      <p:pic>
        <p:nvPicPr>
          <p:cNvPr id="4098" name="Picture 2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516" y="1240403"/>
            <a:ext cx="6974516" cy="7255623"/>
          </a:xfrm>
          <a:prstGeom prst="rect">
            <a:avLst/>
          </a:prstGeom>
          <a:noFill/>
        </p:spPr>
      </p:pic>
      <p:pic>
        <p:nvPicPr>
          <p:cNvPr id="4099" name="Picture 3" descr="C:\Users\jay\Desktop\school\2019-2\DataCrawling\기말과제\ranking_page_cr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79" y="1613911"/>
            <a:ext cx="8756203" cy="248818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775960" y="24384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classCd=DP0000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960" y="119634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classCd=KPOP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75960" y="372618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https://www.melon.com/chart/search/list.htm?chartType=MO&amp;age=2010&amp;year=2019&amp;mon=03&amp;</a:t>
            </a:r>
            <a:r>
              <a:rPr lang="en-US" dirty="0" smtClean="0">
                <a:solidFill>
                  <a:srgbClr val="FF0000"/>
                </a:solidFill>
              </a:rPr>
              <a:t>classCd=DM0000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5960" y="49911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classCd=GN0000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y\Desktop\school\2019-2\DataCrawling\기말과제\classC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444" y="4614863"/>
            <a:ext cx="4748212" cy="1531937"/>
          </a:xfrm>
          <a:prstGeom prst="rect">
            <a:avLst/>
          </a:prstGeom>
          <a:noFill/>
        </p:spPr>
      </p:pic>
      <p:pic>
        <p:nvPicPr>
          <p:cNvPr id="15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710" y="1219835"/>
            <a:ext cx="6492875" cy="3216275"/>
          </a:xfrm>
          <a:prstGeom prst="rect">
            <a:avLst/>
          </a:prstGeom>
          <a:noFill/>
        </p:spPr>
      </p:pic>
      <p:pic>
        <p:nvPicPr>
          <p:cNvPr id="4101" name="Picture 5" descr="C:\Users\jay\Desktop\school\2019-2\DataCrawling\기말과제\err4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61573" y="2442458"/>
            <a:ext cx="4572000" cy="1981200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1458608" y="1856296"/>
            <a:ext cx="5837237" cy="3467100"/>
            <a:chOff x="1570038" y="1268095"/>
            <a:chExt cx="5837237" cy="3467100"/>
          </a:xfrm>
        </p:grpSpPr>
        <p:pic>
          <p:nvPicPr>
            <p:cNvPr id="16" name="Picture 8" descr="C:\Users\jay\Desktop\school\2019-2\DataCrawling\기말과제\406_solution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70038" y="1268095"/>
              <a:ext cx="5837237" cy="3467100"/>
            </a:xfrm>
            <a:prstGeom prst="rect">
              <a:avLst/>
            </a:prstGeom>
            <a:noFill/>
          </p:spPr>
        </p:pic>
        <p:sp>
          <p:nvSpPr>
            <p:cNvPr id="19" name="직사각형 18"/>
            <p:cNvSpPr/>
            <p:nvPr/>
          </p:nvSpPr>
          <p:spPr>
            <a:xfrm>
              <a:off x="1752600" y="1478280"/>
              <a:ext cx="5554980" cy="701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Ranking </a:t>
            </a:r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csv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파일로 저장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</a:p>
        </p:txBody>
      </p:sp>
      <p:pic>
        <p:nvPicPr>
          <p:cNvPr id="6146" name="Picture 2" descr="C:\Users\jay\Desktop\school\2019-2\DataCrawling\기말과제\melon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665" y="1318895"/>
            <a:ext cx="3725863" cy="4038600"/>
          </a:xfrm>
          <a:prstGeom prst="rect">
            <a:avLst/>
          </a:prstGeom>
          <a:noFill/>
        </p:spPr>
      </p:pic>
      <p:pic>
        <p:nvPicPr>
          <p:cNvPr id="8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4"/>
          <a:srcRect b="9240"/>
          <a:stretch>
            <a:fillRect/>
          </a:stretch>
        </p:blipFill>
        <p:spPr bwMode="auto">
          <a:xfrm>
            <a:off x="2918460" y="2155825"/>
            <a:ext cx="6492875" cy="2919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세부정보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제목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 등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05</a:t>
            </a:r>
          </a:p>
        </p:txBody>
      </p:sp>
      <p:pic>
        <p:nvPicPr>
          <p:cNvPr id="5124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r="59195"/>
          <a:stretch>
            <a:fillRect/>
          </a:stretch>
        </p:blipFill>
        <p:spPr bwMode="auto">
          <a:xfrm>
            <a:off x="347663" y="1932940"/>
            <a:ext cx="3751897" cy="3359150"/>
          </a:xfrm>
          <a:prstGeom prst="rect">
            <a:avLst/>
          </a:prstGeom>
          <a:noFill/>
        </p:spPr>
      </p:pic>
      <p:pic>
        <p:nvPicPr>
          <p:cNvPr id="8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l="54396"/>
          <a:stretch>
            <a:fillRect/>
          </a:stretch>
        </p:blipFill>
        <p:spPr bwMode="auto">
          <a:xfrm>
            <a:off x="3817620" y="1894840"/>
            <a:ext cx="4193223" cy="3359150"/>
          </a:xfrm>
          <a:prstGeom prst="rect">
            <a:avLst/>
          </a:prstGeom>
          <a:noFill/>
        </p:spPr>
      </p:pic>
      <p:pic>
        <p:nvPicPr>
          <p:cNvPr id="9" name="Picture 4" descr="C:\Users\jay\Desktop\school\2019-2\DataCrawling\기말과제\wnth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698" y="1741488"/>
            <a:ext cx="3154362" cy="312737"/>
          </a:xfrm>
          <a:prstGeom prst="rect">
            <a:avLst/>
          </a:prstGeom>
          <a:noFill/>
        </p:spPr>
      </p:pic>
      <p:pic>
        <p:nvPicPr>
          <p:cNvPr id="5125" name="Picture 5" descr="C:\Users\jay\Desktop\school\2019-2\DataCrawling\기말과제\page_crwa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2118" y="196850"/>
            <a:ext cx="5937250" cy="6661150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2552700" y="2773680"/>
            <a:ext cx="208788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05000" y="335280"/>
            <a:ext cx="3870960" cy="12954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C:\Users\jay\Desktop\school\2019-2\DataCrawling\기말과제\late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155" y="990283"/>
            <a:ext cx="8128000" cy="4572000"/>
          </a:xfrm>
          <a:prstGeom prst="rect">
            <a:avLst/>
          </a:prstGeom>
          <a:noFill/>
        </p:spPr>
      </p:pic>
      <p:pic>
        <p:nvPicPr>
          <p:cNvPr id="5127" name="Picture 7" descr="C:\Users\jay\Desktop\school\2019-2\DataCrawling\기말과제\406_er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7618" y="1771650"/>
            <a:ext cx="7409446" cy="2807970"/>
          </a:xfrm>
          <a:prstGeom prst="rect">
            <a:avLst/>
          </a:prstGeom>
          <a:noFill/>
        </p:spPr>
      </p:pic>
      <p:pic>
        <p:nvPicPr>
          <p:cNvPr id="5129" name="Picture 9" descr="C:\Users\jay\Desktop\school\2019-2\DataCrawling\기말과제\불러오는 과정.png"/>
          <p:cNvPicPr>
            <a:picLocks noChangeAspect="1" noChangeArrowheads="1"/>
          </p:cNvPicPr>
          <p:nvPr/>
        </p:nvPicPr>
        <p:blipFill>
          <a:blip r:embed="rId8"/>
          <a:srcRect b="55438"/>
          <a:stretch>
            <a:fillRect/>
          </a:stretch>
        </p:blipFill>
        <p:spPr bwMode="auto">
          <a:xfrm>
            <a:off x="807403" y="1771968"/>
            <a:ext cx="8012096" cy="3066732"/>
          </a:xfrm>
          <a:prstGeom prst="rect">
            <a:avLst/>
          </a:prstGeom>
          <a:noFill/>
        </p:spPr>
      </p:pic>
      <p:pic>
        <p:nvPicPr>
          <p:cNvPr id="5130" name="Picture 10" descr="C:\Users\jay\Desktop\school\2019-2\DataCrawling\기말과제\melon_base_dat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3365" y="1627505"/>
            <a:ext cx="9201150" cy="3771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06</a:t>
            </a:r>
          </a:p>
        </p:txBody>
      </p:sp>
      <p:pic>
        <p:nvPicPr>
          <p:cNvPr id="7170" name="Picture 2" descr="C:\Users\jay\Desktop\school\2019-2\DataCrawling\기말과제\arranged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040" y="1253808"/>
            <a:ext cx="2805113" cy="4335462"/>
          </a:xfrm>
          <a:prstGeom prst="rect">
            <a:avLst/>
          </a:prstGeom>
          <a:noFill/>
        </p:spPr>
      </p:pic>
      <p:pic>
        <p:nvPicPr>
          <p:cNvPr id="7171" name="Picture 3" descr="C:\Users\jay\Desktop\school\2019-2\DataCrawling\기말과제\arranged_data_sour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22" y="1036320"/>
            <a:ext cx="4801263" cy="545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07</a:t>
            </a:r>
          </a:p>
        </p:txBody>
      </p:sp>
      <p:pic>
        <p:nvPicPr>
          <p:cNvPr id="8194" name="Picture 2" descr="C:\Users\jay\Desktop\school\2019-2\DataCrawling\기말과제\final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63955"/>
            <a:ext cx="9804400" cy="4559300"/>
          </a:xfrm>
          <a:prstGeom prst="rect">
            <a:avLst/>
          </a:prstGeom>
          <a:noFill/>
        </p:spPr>
      </p:pic>
      <p:pic>
        <p:nvPicPr>
          <p:cNvPr id="8195" name="Picture 3" descr="C:\Users\jay\Desktop\school\2019-2\DataCrawling\기말과제\to_fin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739775"/>
            <a:ext cx="70866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장르에 따른 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026" name="Picture 2" descr="C:\Users\jay\Desktop\school\2019-2\DataCrawling\기말과제\monlty1.png"/>
          <p:cNvPicPr>
            <a:picLocks noChangeAspect="1" noChangeArrowheads="1"/>
          </p:cNvPicPr>
          <p:nvPr/>
        </p:nvPicPr>
        <p:blipFill>
          <a:blip r:embed="rId3"/>
          <a:srcRect r="42803"/>
          <a:stretch>
            <a:fillRect/>
          </a:stretch>
        </p:blipFill>
        <p:spPr bwMode="auto">
          <a:xfrm>
            <a:off x="144781" y="1014413"/>
            <a:ext cx="4046219" cy="3344493"/>
          </a:xfrm>
          <a:prstGeom prst="rect">
            <a:avLst/>
          </a:prstGeom>
          <a:noFill/>
        </p:spPr>
      </p:pic>
      <p:pic>
        <p:nvPicPr>
          <p:cNvPr id="1027" name="Picture 3" descr="C:\Users\jay\Desktop\school\2019-2\DataCrawling\기말과제\monthly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2260" y="2247038"/>
            <a:ext cx="6972300" cy="3612742"/>
          </a:xfrm>
          <a:prstGeom prst="rect">
            <a:avLst/>
          </a:prstGeom>
          <a:noFill/>
        </p:spPr>
      </p:pic>
      <p:pic>
        <p:nvPicPr>
          <p:cNvPr id="1028" name="Picture 4" descr="C:\Users\jay\Desktop\school\2019-2\DataCrawling\기말과제\montly3.png"/>
          <p:cNvPicPr>
            <a:picLocks noChangeAspect="1" noChangeArrowheads="1"/>
          </p:cNvPicPr>
          <p:nvPr/>
        </p:nvPicPr>
        <p:blipFill>
          <a:blip r:embed="rId5"/>
          <a:srcRect t="22383"/>
          <a:stretch>
            <a:fillRect/>
          </a:stretch>
        </p:blipFill>
        <p:spPr bwMode="auto">
          <a:xfrm>
            <a:off x="510540" y="5900737"/>
            <a:ext cx="7833360" cy="957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7" name="Picture 9" descr="C:\Users\jay\Desktop\school\2019-2\DataCrawling\기말과제\발라드 변화 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4480"/>
            <a:ext cx="9712752" cy="397764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발라드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448300" y="1859279"/>
            <a:ext cx="1615440" cy="3696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92340" y="1859279"/>
            <a:ext cx="1615440" cy="369601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8440" y="1859280"/>
            <a:ext cx="1615440" cy="36521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3074" name="Picture 2" descr="C:\Users\jay\Desktop\school\2019-2\DataCrawling\기말과제\댄스 변화 추이.png"/>
          <p:cNvPicPr>
            <a:picLocks noChangeAspect="1" noChangeArrowheads="1"/>
          </p:cNvPicPr>
          <p:nvPr/>
        </p:nvPicPr>
        <p:blipFill>
          <a:blip r:embed="rId3"/>
          <a:srcRect l="9601" r="4464"/>
          <a:stretch>
            <a:fillRect/>
          </a:stretch>
        </p:blipFill>
        <p:spPr bwMode="auto">
          <a:xfrm>
            <a:off x="325119" y="1494044"/>
            <a:ext cx="9571411" cy="456131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260340" y="195072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댄스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4100" name="Picture 4" descr="C:\Users\jay\Desktop\school\2019-2\DataCrawling\기말과제\일렉트로니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546" y="1963694"/>
            <a:ext cx="8912606" cy="364995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893224" y="204216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일렉트로니카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3712" y="2432304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6146" name="Picture 2" descr="C:\Users\jay\Desktop\school\2019-2\DataCrawling\기말과제\팝송 변화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467" y="1901472"/>
            <a:ext cx="8991981" cy="368246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365248" y="2395728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0492" y="3352800"/>
            <a:ext cx="1615440" cy="2206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22408" y="1938528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POP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5088" y="3000097"/>
            <a:ext cx="53524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년간의 월간차트를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이용한음악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트렌드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분석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1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ay\Desktop\school\2019-2\DataCrawling\기말과제\힙합 변화추이.png"/>
          <p:cNvPicPr>
            <a:picLocks noChangeAspect="1" noChangeArrowheads="1"/>
          </p:cNvPicPr>
          <p:nvPr/>
        </p:nvPicPr>
        <p:blipFill>
          <a:blip r:embed="rId3"/>
          <a:srcRect l="8850"/>
          <a:stretch>
            <a:fillRect/>
          </a:stretch>
        </p:blipFill>
        <p:spPr bwMode="auto">
          <a:xfrm>
            <a:off x="1231392" y="1501855"/>
            <a:ext cx="8674608" cy="389742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04120" y="163982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힙합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랩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99382" y="2385923"/>
            <a:ext cx="8856364" cy="3626926"/>
            <a:chOff x="699382" y="2385923"/>
            <a:chExt cx="8856364" cy="3626926"/>
          </a:xfrm>
        </p:grpSpPr>
        <p:pic>
          <p:nvPicPr>
            <p:cNvPr id="5122" name="Picture 2" descr="C:\Users\jay\Desktop\school\2019-2\DataCrawling\기말과제\알앤비 변화추이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9382" y="2385923"/>
              <a:ext cx="8856364" cy="3626926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4297680" y="2432304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R&amp;B/SOUL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59536" y="2070658"/>
            <a:ext cx="8900160" cy="4238426"/>
            <a:chOff x="727544" y="3259378"/>
            <a:chExt cx="8900160" cy="4238426"/>
          </a:xfrm>
        </p:grpSpPr>
        <p:pic>
          <p:nvPicPr>
            <p:cNvPr id="8" name="Picture 2" descr="C:\Users\jay\Desktop\school\2019-2\DataCrawling\기말과제\록_메탈 변화추이.png"/>
            <p:cNvPicPr>
              <a:picLocks noChangeAspect="1" noChangeArrowheads="1"/>
            </p:cNvPicPr>
            <p:nvPr/>
          </p:nvPicPr>
          <p:blipFill>
            <a:blip r:embed="rId4"/>
            <a:srcRect l="9719" r="4286"/>
            <a:stretch>
              <a:fillRect/>
            </a:stretch>
          </p:blipFill>
          <p:spPr bwMode="auto">
            <a:xfrm>
              <a:off x="727544" y="3259378"/>
              <a:ext cx="8900160" cy="4238426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066032" y="3322320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ROCK/METAL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57352" y="2065824"/>
            <a:ext cx="8559800" cy="3505475"/>
            <a:chOff x="791464" y="3778800"/>
            <a:chExt cx="8559800" cy="3505475"/>
          </a:xfrm>
        </p:grpSpPr>
        <p:pic>
          <p:nvPicPr>
            <p:cNvPr id="14" name="Picture 3" descr="C:\Users\jay\Desktop\school\2019-2\DataCrawling\기말과제\인디음악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1464" y="3778800"/>
              <a:ext cx="8559800" cy="3505475"/>
            </a:xfrm>
            <a:prstGeom prst="rect">
              <a:avLst/>
            </a:prstGeom>
            <a:noFill/>
          </p:spPr>
        </p:pic>
        <p:sp>
          <p:nvSpPr>
            <p:cNvPr id="15" name="직사각형 14"/>
            <p:cNvSpPr/>
            <p:nvPr/>
          </p:nvSpPr>
          <p:spPr>
            <a:xfrm>
              <a:off x="4301656" y="3858768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9218" name="Picture 2" descr="C:\Users\jay\Desktop\school\2019-2\DataCrawling\기말과제\yearly-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43" y="1191278"/>
            <a:ext cx="8489951" cy="500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jay\Desktop\school\2019-2\DataCrawling\기말과제\yearly-data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66" y="4681841"/>
            <a:ext cx="8351838" cy="201136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0242" name="Picture 2" descr="C:\Users\jay\Desktop\school\2019-2\DataCrawling\기말과제\yearly-dat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508" y="995341"/>
            <a:ext cx="8123238" cy="419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1266" name="Picture 2" descr="C:\Users\jay\Desktop\school\2019-2\DataCrawling\기말과제\20년간 음악 트랜드 추세 그래프.png"/>
          <p:cNvPicPr>
            <a:picLocks noChangeAspect="1" noChangeArrowheads="1"/>
          </p:cNvPicPr>
          <p:nvPr/>
        </p:nvPicPr>
        <p:blipFill>
          <a:blip r:embed="rId3"/>
          <a:srcRect l="10127" r="2532"/>
          <a:stretch>
            <a:fillRect/>
          </a:stretch>
        </p:blipFill>
        <p:spPr bwMode="auto">
          <a:xfrm>
            <a:off x="494778" y="1577947"/>
            <a:ext cx="9219156" cy="4322682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839243" y="770350"/>
            <a:ext cx="8342336" cy="4052170"/>
            <a:chOff x="839243" y="770350"/>
            <a:chExt cx="8342336" cy="4052170"/>
          </a:xfrm>
        </p:grpSpPr>
        <p:sp>
          <p:nvSpPr>
            <p:cNvPr id="8" name="타원 7"/>
            <p:cNvSpPr/>
            <p:nvPr/>
          </p:nvSpPr>
          <p:spPr>
            <a:xfrm>
              <a:off x="4415422" y="2179527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027115" y="4027116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837145" y="3670126"/>
              <a:ext cx="726506" cy="7515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05813" y="3864279"/>
              <a:ext cx="3112717" cy="9582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23" idx="2"/>
              <a:endCxn id="8" idx="7"/>
            </p:cNvCxnSpPr>
            <p:nvPr/>
          </p:nvCxnSpPr>
          <p:spPr>
            <a:xfrm rot="5400000">
              <a:off x="4585233" y="1709801"/>
              <a:ext cx="851064" cy="2498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2"/>
              <a:endCxn id="10" idx="1"/>
            </p:cNvCxnSpPr>
            <p:nvPr/>
          </p:nvCxnSpPr>
          <p:spPr>
            <a:xfrm rot="16200000" flipH="1">
              <a:off x="1482499" y="2319148"/>
              <a:ext cx="1857445" cy="10646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22" idx="2"/>
            </p:cNvCxnSpPr>
            <p:nvPr/>
          </p:nvCxnSpPr>
          <p:spPr>
            <a:xfrm rot="5400000">
              <a:off x="6782847" y="2436313"/>
              <a:ext cx="1960323" cy="7578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2" idx="2"/>
              <a:endCxn id="9" idx="7"/>
            </p:cNvCxnSpPr>
            <p:nvPr/>
          </p:nvCxnSpPr>
          <p:spPr>
            <a:xfrm rot="5400000">
              <a:off x="5183351" y="1149261"/>
              <a:ext cx="2272767" cy="36443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7102258" y="1196236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랩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힙합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96012" y="770350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댄스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39243" y="1283917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</a:t>
              </a:r>
              <a:r>
                <a:rPr lang="ko-KR" altLang="en-US" dirty="0" err="1" smtClean="0"/>
                <a:t>소울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C:\Users\jay\Desktop\school\2019-2\DataCrawling\기말과제\2009년 댄스 가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3787" y="578351"/>
            <a:ext cx="2462213" cy="5608637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댄스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2290" name="Picture 2" descr="C:\Users\jay\Desktop\school\2019-2\DataCrawling\기말과제\2009년 댄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827" y="1236946"/>
            <a:ext cx="7232650" cy="3840163"/>
          </a:xfrm>
          <a:prstGeom prst="rect">
            <a:avLst/>
          </a:prstGeom>
          <a:noFill/>
        </p:spPr>
      </p:pic>
      <p:pic>
        <p:nvPicPr>
          <p:cNvPr id="12292" name="Picture 4" descr="C:\Users\jay\Desktop\school\2019-2\DataCrawling\기말과제\2009년 댄스 8월 차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9335" y="305235"/>
            <a:ext cx="43561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R&amp;B/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2006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3314" name="Picture 2" descr="C:\Users\jay\Desktop\school\2019-2\DataCrawling\기말과제\R&amp;B소울 2006 4월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6732" y="2420198"/>
            <a:ext cx="2773363" cy="2201862"/>
          </a:xfrm>
          <a:prstGeom prst="rect">
            <a:avLst/>
          </a:prstGeom>
          <a:noFill/>
        </p:spPr>
      </p:pic>
      <p:pic>
        <p:nvPicPr>
          <p:cNvPr id="13316" name="Picture 4" descr="C:\Users\jay\Desktop\school\2019-2\DataCrawling\기말과제\dkfdo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685" y="1064712"/>
            <a:ext cx="3677740" cy="5496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4338" name="Picture 2" descr="C:\Users\jay\Desktop\school\2019-2\DataCrawling\기말과제\2008 힙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5319" y="202875"/>
            <a:ext cx="5187950" cy="6108700"/>
          </a:xfrm>
          <a:prstGeom prst="rect">
            <a:avLst/>
          </a:prstGeom>
          <a:noFill/>
        </p:spPr>
      </p:pic>
      <p:pic>
        <p:nvPicPr>
          <p:cNvPr id="14339" name="Picture 3" descr="C:\Users\jay\Desktop\school\2019-2\DataCrawling\기말과제\힙합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6859" y="2297613"/>
            <a:ext cx="3368675" cy="252253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010428" y="2317316"/>
            <a:ext cx="206679" cy="187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2013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~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5363" name="Picture 3" descr="C:\Users\jay\Desktop\school\2019-2\DataCrawling\기말과제\힙합_ghltt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212" y="1483702"/>
            <a:ext cx="2073275" cy="476250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2225762" y="2564507"/>
            <a:ext cx="4906963" cy="2087562"/>
            <a:chOff x="2225762" y="2564507"/>
            <a:chExt cx="4906963" cy="2087562"/>
          </a:xfrm>
        </p:grpSpPr>
        <p:pic>
          <p:nvPicPr>
            <p:cNvPr id="15364" name="Picture 4" descr="C:\Users\jay\Desktop\school\2019-2\DataCrawling\기말과제\showm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5762" y="2564507"/>
              <a:ext cx="4906963" cy="2087562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4014592" y="3457185"/>
              <a:ext cx="1121079" cy="17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</a:t>
            </a:r>
            <a:r>
              <a:rPr lang="ko-KR" altLang="en-US" sz="2800" spc="-15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</a:t>
            </a:r>
            <a:endParaRPr lang="en-US" altLang="ko-KR" sz="2800" spc="-150" dirty="0" smtClean="0">
              <a:solidFill>
                <a:srgbClr val="E7E6E6">
                  <a:lumMod val="25000"/>
                </a:srgb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아모레퍼시픽의 아리따움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폰트를 사용하여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디자인하였습니다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79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9495" y="1674579"/>
            <a:ext cx="8470997" cy="3374212"/>
            <a:chOff x="342417" y="863547"/>
            <a:chExt cx="8470997" cy="3374212"/>
          </a:xfrm>
        </p:grpSpPr>
        <p:sp>
          <p:nvSpPr>
            <p:cNvPr id="4" name="타원 3"/>
            <p:cNvSpPr/>
            <p:nvPr/>
          </p:nvSpPr>
          <p:spPr>
            <a:xfrm>
              <a:off x="342417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7660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 명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377951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98800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304525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25259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26427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236197" y="2588980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40902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목표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67477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데이터 수집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99645" y="298573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준비 및 탐색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9275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분석 모델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59391" y="3184514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결과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99645" y="3486669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어려웠던 점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99645" y="32481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45850" y="144318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학습 내용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 차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78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42999" y="1905001"/>
            <a:ext cx="7363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멜론 홈페이지에서 제공하는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차트 파인더 기능 중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시대별 차트를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크롤링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하여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년간  한국 음악의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트렌드와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계절별 선호 추이를 분석한다</a:t>
            </a:r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목표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6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시계열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분석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Tried But...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2" name="Picture 5" descr="C:\Users\jay\Desktop\school\2019-2\DataCrawling\기말과제\3.png"/>
          <p:cNvPicPr>
            <a:picLocks noChangeAspect="1" noChangeArrowheads="1"/>
          </p:cNvPicPr>
          <p:nvPr/>
        </p:nvPicPr>
        <p:blipFill>
          <a:blip r:embed="rId3"/>
          <a:srcRect r="23725"/>
          <a:stretch>
            <a:fillRect/>
          </a:stretch>
        </p:blipFill>
        <p:spPr bwMode="auto">
          <a:xfrm>
            <a:off x="1600199" y="3401630"/>
            <a:ext cx="1863247" cy="2672830"/>
          </a:xfrm>
          <a:prstGeom prst="rect">
            <a:avLst/>
          </a:prstGeom>
          <a:noFill/>
        </p:spPr>
      </p:pic>
      <p:pic>
        <p:nvPicPr>
          <p:cNvPr id="9" name="Picture 3" descr="C:\Users\jay\Desktop\school\2019-2\DataCrawling\기말과제\1.png"/>
          <p:cNvPicPr>
            <a:picLocks noChangeAspect="1" noChangeArrowheads="1"/>
          </p:cNvPicPr>
          <p:nvPr/>
        </p:nvPicPr>
        <p:blipFill>
          <a:blip r:embed="rId4"/>
          <a:srcRect l="4473" r="28891"/>
          <a:stretch>
            <a:fillRect/>
          </a:stretch>
        </p:blipFill>
        <p:spPr bwMode="auto">
          <a:xfrm>
            <a:off x="2832021" y="4026621"/>
            <a:ext cx="1796347" cy="2681161"/>
          </a:xfrm>
          <a:prstGeom prst="rect">
            <a:avLst/>
          </a:prstGeom>
          <a:noFill/>
        </p:spPr>
      </p:pic>
      <p:pic>
        <p:nvPicPr>
          <p:cNvPr id="10" name="Picture 4" descr="C:\Users\jay\Desktop\school\2019-2\DataCrawling\기말과제\2.png"/>
          <p:cNvPicPr>
            <a:picLocks noChangeAspect="1" noChangeArrowheads="1"/>
          </p:cNvPicPr>
          <p:nvPr/>
        </p:nvPicPr>
        <p:blipFill>
          <a:blip r:embed="rId5"/>
          <a:srcRect l="3947" r="30046"/>
          <a:stretch>
            <a:fillRect/>
          </a:stretch>
        </p:blipFill>
        <p:spPr bwMode="auto">
          <a:xfrm>
            <a:off x="4154337" y="3030218"/>
            <a:ext cx="1801790" cy="2734555"/>
          </a:xfrm>
          <a:prstGeom prst="rect">
            <a:avLst/>
          </a:prstGeom>
          <a:noFill/>
        </p:spPr>
      </p:pic>
      <p:pic>
        <p:nvPicPr>
          <p:cNvPr id="7" name="Picture 2" descr="C:\Users\jay\Desktop\school\2019-2\DataCrawling\기말과제\4.png"/>
          <p:cNvPicPr>
            <a:picLocks noChangeAspect="1" noChangeArrowheads="1"/>
          </p:cNvPicPr>
          <p:nvPr/>
        </p:nvPicPr>
        <p:blipFill>
          <a:blip r:embed="rId6"/>
          <a:srcRect r="19018"/>
          <a:stretch>
            <a:fillRect/>
          </a:stretch>
        </p:blipFill>
        <p:spPr bwMode="auto">
          <a:xfrm>
            <a:off x="5486914" y="3998754"/>
            <a:ext cx="1872127" cy="2752775"/>
          </a:xfrm>
          <a:prstGeom prst="rect">
            <a:avLst/>
          </a:prstGeom>
          <a:noFill/>
        </p:spPr>
      </p:pic>
      <p:pic>
        <p:nvPicPr>
          <p:cNvPr id="3074" name="Picture 2" descr="C:\Users\jay\Desktop\school\2019-2\DataCrawling\기말과제\5.png"/>
          <p:cNvPicPr>
            <a:picLocks noChangeAspect="1" noChangeArrowheads="1"/>
          </p:cNvPicPr>
          <p:nvPr/>
        </p:nvPicPr>
        <p:blipFill>
          <a:blip r:embed="rId7"/>
          <a:srcRect r="11124"/>
          <a:stretch>
            <a:fillRect/>
          </a:stretch>
        </p:blipFill>
        <p:spPr bwMode="auto">
          <a:xfrm>
            <a:off x="6939417" y="3305874"/>
            <a:ext cx="1954061" cy="2792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Solution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24545" y="3235036"/>
            <a:ext cx="5430982" cy="6234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ay\Desktop\school\2019-2\DataCrawling\기말과제\matpl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910" y="2709573"/>
            <a:ext cx="9259887" cy="374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245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멜론 차트파인더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0" name="Picture 2" descr="C:\Users\jay\Desktop\school\2019-2\DataCrawling\기말과제\월간차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309" y="1120688"/>
            <a:ext cx="6869307" cy="5459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133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데이터 불러오기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3074" name="Picture 2" descr="C:\Users\jay\Desktop\school\2019-2\DataCrawling\기말과제\ranking_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4" y="1144987"/>
            <a:ext cx="8673786" cy="5113319"/>
          </a:xfrm>
          <a:prstGeom prst="rect">
            <a:avLst/>
          </a:prstGeom>
          <a:noFill/>
        </p:spPr>
      </p:pic>
      <p:pic>
        <p:nvPicPr>
          <p:cNvPr id="3075" name="Picture 3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4673" y="373698"/>
            <a:ext cx="58293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</TotalTime>
  <Words>257</Words>
  <Application>Microsoft Office PowerPoint</Application>
  <PresentationFormat>A4 용지(210x297mm)</PresentationFormat>
  <Paragraphs>113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Arial</vt:lpstr>
      <vt:lpstr>아리따-돋움(TTF)-SemiBold</vt:lpstr>
      <vt:lpstr>아리따-돋움(TTF)-Medium</vt:lpstr>
      <vt:lpstr>Calibri</vt:lpstr>
      <vt:lpstr>맑은 고딕</vt:lpstr>
      <vt:lpstr>아리따-돋움(TTF)-Bold</vt:lpstr>
      <vt:lpstr>Calibri Light</vt:lpstr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Jun's</cp:lastModifiedBy>
  <cp:revision>578</cp:revision>
  <dcterms:created xsi:type="dcterms:W3CDTF">2017-09-07T10:48:07Z</dcterms:created>
  <dcterms:modified xsi:type="dcterms:W3CDTF">2019-12-18T04:35:02Z</dcterms:modified>
</cp:coreProperties>
</file>